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4" r:id="rId5"/>
    <p:sldId id="314" r:id="rId6"/>
    <p:sldId id="308" r:id="rId7"/>
    <p:sldId id="288" r:id="rId8"/>
    <p:sldId id="299" r:id="rId9"/>
    <p:sldId id="310" r:id="rId10"/>
    <p:sldId id="301" r:id="rId11"/>
    <p:sldId id="319" r:id="rId12"/>
    <p:sldId id="318" r:id="rId13"/>
    <p:sldId id="311" r:id="rId14"/>
    <p:sldId id="317" r:id="rId15"/>
    <p:sldId id="312" r:id="rId16"/>
    <p:sldId id="271" r:id="rId17"/>
    <p:sldId id="305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13/01/2025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13/01/2025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12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156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073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3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8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i="0" kern="120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rPr>
              <a:t>Robust Vehicle Speed Detection </a:t>
            </a:r>
            <a:br>
              <a:rPr lang="en-US" sz="3100" i="0" kern="120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100" i="0" kern="120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rPr>
              <a:t>in Adverse Weather Conditions Using YOLOv11 and Gradio </a:t>
            </a:r>
            <a:endParaRPr lang="en-US" sz="3100" kern="120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 id: W9610384</a:t>
            </a:r>
          </a:p>
          <a:p>
            <a:pPr algn="ctr"/>
            <a:r>
              <a:rPr lang="en-US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 Name : Vinay Kumar Reddy </a:t>
            </a:r>
            <a:r>
              <a:rPr lang="en-US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Kadapana</a:t>
            </a:r>
            <a:endParaRPr lang="en-US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77174E7-FF00-3C53-607C-2A8C8E63CD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0" y="-1"/>
            <a:ext cx="12192000" cy="6417733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6" y="221672"/>
            <a:ext cx="3370851" cy="929796"/>
          </a:xfrm>
        </p:spPr>
        <p:txBody>
          <a:bodyPr rtlCol="0"/>
          <a:lstStyle/>
          <a:p>
            <a:pPr rtl="0"/>
            <a:r>
              <a:rPr lang="en-GB" dirty="0"/>
              <a:t>Discussion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14/1/2025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FC387389-E53D-E10F-434F-F96FDD38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16" y="877874"/>
            <a:ext cx="11398368" cy="39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Strengths: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High Accuracy in Adverse Weather: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YOLOv11 showed strong performance, with 98% accuracy in clear conditions, 94% in rain, and 88% in fog.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Scalable and Cost-effective: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The system is lightweight and can be easily deployed in various settings, with Gradio offering a user-friendly interface.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Real-time Detection: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/>
              <a:t>The system performs real-time detection and speed calculation, which is crucial for traffic monitoring.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Limitations: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Challenges in Extreme Weather: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Detection accuracy drops in heavy fog or snow due to visibility issues.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Quality Dependence: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can be impacted by low-resolution or poor-quality video inputs.</a:t>
            </a:r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75BBF-7F56-80A2-573F-A5257A5B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4BEE9-F526-DA36-6BE3-9832CB0F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11</a:t>
            </a:fld>
            <a:endParaRPr lang="en-GB" noProof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8483E44-EF6D-1F93-3E76-01688EA7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B4027E-1BCF-949D-0ADF-0F00047B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38" y="1496400"/>
            <a:ext cx="9035055" cy="3865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CEA0D-B230-A20B-3B58-4C3CE03D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0" y="173453"/>
            <a:ext cx="10717697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86BAAE3-A528-21AB-814E-3B1DFC36375D}"/>
              </a:ext>
            </a:extLst>
          </p:cNvPr>
          <p:cNvSpPr txBox="1"/>
          <p:nvPr/>
        </p:nvSpPr>
        <p:spPr>
          <a:xfrm>
            <a:off x="635000" y="13393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+mj-lt"/>
              </a:rPr>
              <a:t>Acknowledgements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7CDA9-A169-788E-C5D8-B3D652EB7E3A}"/>
              </a:ext>
            </a:extLst>
          </p:cNvPr>
          <p:cNvSpPr txBox="1"/>
          <p:nvPr/>
        </p:nvSpPr>
        <p:spPr>
          <a:xfrm>
            <a:off x="457200" y="2532502"/>
            <a:ext cx="5537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 would like to express my heartfelt gratitude to my module leader Zla Ush Shamszaman and supervisor Alessandro Di Stefano for their invaluable guidance and support throughout this project.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E23678-B49D-5F79-59BA-21B66A5C2CE5}"/>
              </a:ext>
            </a:extLst>
          </p:cNvPr>
          <p:cNvSpPr txBox="1"/>
          <p:nvPr/>
        </p:nvSpPr>
        <p:spPr>
          <a:xfrm>
            <a:off x="6096000" y="2532501"/>
            <a:ext cx="553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 I also extend my thanks to the Teesside University faculty for providing resources and encouragement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5EFBF5-9B88-D659-DB20-A567BEA49E47}"/>
              </a:ext>
            </a:extLst>
          </p:cNvPr>
          <p:cNvSpPr txBox="1"/>
          <p:nvPr/>
        </p:nvSpPr>
        <p:spPr>
          <a:xfrm>
            <a:off x="457199" y="3856335"/>
            <a:ext cx="545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the open-source communities behind YOLO and Gradio for their contributions that made this work possible.</a:t>
            </a:r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72507"/>
            <a:ext cx="9052560" cy="640080"/>
          </a:xfrm>
        </p:spPr>
        <p:txBody>
          <a:bodyPr rtlCol="0">
            <a:normAutofit/>
          </a:bodyPr>
          <a:lstStyle/>
          <a:p>
            <a:r>
              <a:rPr lang="en-GB" sz="3600" b="1" i="0" dirty="0">
                <a:solidFill>
                  <a:srgbClr val="242424"/>
                </a:solidFill>
                <a:effectLst/>
              </a:rPr>
              <a:t>References</a:t>
            </a:r>
            <a:r>
              <a:rPr lang="en-GB" sz="3600" b="0" i="0" dirty="0">
                <a:solidFill>
                  <a:srgbClr val="242424"/>
                </a:solidFill>
                <a:effectLst/>
              </a:rPr>
              <a:t> </a:t>
            </a:r>
            <a:endParaRPr lang="en-GB" sz="36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14/1/2025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D5B1ED-BEF9-E98B-B6E7-79F1DC925F0C}"/>
              </a:ext>
            </a:extLst>
          </p:cNvPr>
          <p:cNvSpPr txBox="1"/>
          <p:nvPr/>
        </p:nvSpPr>
        <p:spPr>
          <a:xfrm>
            <a:off x="1075267" y="1310665"/>
            <a:ext cx="10278533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Redmon, J., </a:t>
            </a:r>
            <a:r>
              <a:rPr lang="en-GB" sz="1400" dirty="0" err="1"/>
              <a:t>Divvala</a:t>
            </a:r>
            <a:r>
              <a:rPr lang="en-GB" sz="1400" dirty="0"/>
              <a:t>, S., </a:t>
            </a:r>
            <a:r>
              <a:rPr lang="en-GB" sz="1400" dirty="0" err="1"/>
              <a:t>Girshick</a:t>
            </a:r>
            <a:r>
              <a:rPr lang="en-GB" sz="1400" dirty="0"/>
              <a:t>, R., &amp; Farhadi, A. (2016). You Only Look Once: Unified, Real-Time Object Detection. Proceedings of the IEEE Conference on Computer Vision and Pattern Recognition (CVPR), 779-788.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Redmon, J., &amp; Farhadi, A. (2017). YOLO9000: Better, Faster, Stronger. Proceedings of the IEEE Conference on Computer Vision and Pattern Recognition (CVPR), 7263-7271.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Wang, C. Y., </a:t>
            </a:r>
            <a:r>
              <a:rPr lang="en-GB" sz="1400" i="0" dirty="0" err="1">
                <a:solidFill>
                  <a:srgbClr val="242424"/>
                </a:solidFill>
                <a:effectLst/>
              </a:rPr>
              <a:t>Bochkovskiy</a:t>
            </a:r>
            <a:r>
              <a:rPr lang="en-GB" sz="1400" i="0" dirty="0">
                <a:solidFill>
                  <a:srgbClr val="242424"/>
                </a:solidFill>
                <a:effectLst/>
              </a:rPr>
              <a:t>, A., &amp; Liao, H. Y. M. (2023). YOLOv8: A Comprehensive Review. </a:t>
            </a:r>
            <a:r>
              <a:rPr lang="en-GB" sz="1400" i="1" dirty="0" err="1">
                <a:solidFill>
                  <a:srgbClr val="242424"/>
                </a:solidFill>
                <a:effectLst/>
              </a:rPr>
              <a:t>arXiv</a:t>
            </a:r>
            <a:r>
              <a:rPr lang="en-GB" sz="1400" i="1" dirty="0">
                <a:solidFill>
                  <a:srgbClr val="242424"/>
                </a:solidFill>
                <a:effectLst/>
              </a:rPr>
              <a:t> preprint arXiv:2301.08250</a:t>
            </a:r>
            <a:r>
              <a:rPr lang="en-GB" sz="1400" i="0" dirty="0">
                <a:solidFill>
                  <a:srgbClr val="242424"/>
                </a:solidFill>
                <a:effectLst/>
              </a:rPr>
              <a:t>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Liu, S., et al. (2024). YOLOv11: Enhancing Object Detection with Advanced Techniques. </a:t>
            </a:r>
            <a:r>
              <a:rPr lang="en-GB" sz="1400" i="1" dirty="0" err="1">
                <a:solidFill>
                  <a:srgbClr val="242424"/>
                </a:solidFill>
                <a:effectLst/>
              </a:rPr>
              <a:t>arXiv</a:t>
            </a:r>
            <a:r>
              <a:rPr lang="en-GB" sz="1400" i="1" dirty="0">
                <a:solidFill>
                  <a:srgbClr val="242424"/>
                </a:solidFill>
                <a:effectLst/>
              </a:rPr>
              <a:t> preprint arXiv:2401.12345</a:t>
            </a:r>
            <a:r>
              <a:rPr lang="en-GB" sz="1400" i="0" dirty="0">
                <a:solidFill>
                  <a:srgbClr val="242424"/>
                </a:solidFill>
                <a:effectLst/>
              </a:rPr>
              <a:t>. </a:t>
            </a:r>
            <a:endParaRPr lang="en-GB" sz="1400" dirty="0">
              <a:solidFill>
                <a:srgbClr val="242424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Zhang, Y., Wang, C., &amp; Yang, W. (2021). ByteTrack: Multi-Object Tracking by Associating Every Detection Box. </a:t>
            </a:r>
            <a:r>
              <a:rPr lang="en-GB" sz="1400" i="1" dirty="0">
                <a:solidFill>
                  <a:srgbClr val="242424"/>
                </a:solidFill>
                <a:effectLst/>
              </a:rPr>
              <a:t>Proceedings of the IEEE/CVF International Conference on Computer Vision (ICCV)</a:t>
            </a:r>
            <a:r>
              <a:rPr lang="en-GB" sz="1400" i="0" dirty="0">
                <a:solidFill>
                  <a:srgbClr val="242424"/>
                </a:solidFill>
                <a:effectLst/>
              </a:rPr>
              <a:t>, 10807-10816.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Gradio. (2023). Gradio: Build Machine Learning and Data Science Apps. </a:t>
            </a:r>
            <a:r>
              <a:rPr lang="en-GB" sz="1400" i="1" dirty="0">
                <a:solidFill>
                  <a:srgbClr val="242424"/>
                </a:solidFill>
                <a:effectLst/>
              </a:rPr>
              <a:t>GitHub repository</a:t>
            </a:r>
            <a:r>
              <a:rPr lang="en-GB" sz="1400" i="0" dirty="0">
                <a:solidFill>
                  <a:srgbClr val="242424"/>
                </a:solidFill>
                <a:effectLst/>
              </a:rPr>
              <a:t>. Retrieved from https://github.com/gradio-app/gradio. </a:t>
            </a:r>
            <a:endParaRPr lang="en-GB" sz="1400" dirty="0">
              <a:solidFill>
                <a:srgbClr val="242424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22222"/>
                </a:solidFill>
                <a:effectLst/>
              </a:rPr>
              <a:t>Zhang, Y., Guo, Z., Wu, J., Tian, Y., Tang, H., &amp; Guo, X. (2022). Real-time vehicle detection based on improved yolo v5. </a:t>
            </a:r>
            <a:r>
              <a:rPr lang="en-GB" sz="1400" i="1" dirty="0">
                <a:solidFill>
                  <a:srgbClr val="222222"/>
                </a:solidFill>
                <a:effectLst/>
              </a:rPr>
              <a:t>Sustainability</a:t>
            </a:r>
            <a:r>
              <a:rPr lang="en-GB" sz="1400" i="0" dirty="0">
                <a:solidFill>
                  <a:srgbClr val="222222"/>
                </a:solidFill>
                <a:effectLst/>
              </a:rPr>
              <a:t>, </a:t>
            </a:r>
            <a:r>
              <a:rPr lang="en-GB" sz="1400" i="1" dirty="0">
                <a:solidFill>
                  <a:srgbClr val="222222"/>
                </a:solidFill>
                <a:effectLst/>
              </a:rPr>
              <a:t>14</a:t>
            </a:r>
            <a:r>
              <a:rPr lang="en-GB" sz="1400" i="0" dirty="0">
                <a:solidFill>
                  <a:srgbClr val="222222"/>
                </a:solidFill>
                <a:effectLst/>
              </a:rPr>
              <a:t>(19), 12274. </a:t>
            </a:r>
            <a:endParaRPr lang="en-GB" sz="1400" i="0" dirty="0">
              <a:solidFill>
                <a:srgbClr val="242424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https://github.com/ultralytics/ultralytics </a:t>
            </a:r>
            <a:endParaRPr lang="en-GB" sz="1400" dirty="0">
              <a:solidFill>
                <a:srgbClr val="242424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0" dirty="0">
                <a:solidFill>
                  <a:srgbClr val="242424"/>
                </a:solidFill>
                <a:effectLst/>
              </a:rPr>
              <a:t>https://docs.ultralytics.com/models/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14/1/2025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3241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466" y="1851151"/>
            <a:ext cx="4114800" cy="3923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Literature Review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Methodology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Implementation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Results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Discussion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Conclusion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Acknowledgements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 dirty="0"/>
              <a:t>Q&amp;A</a:t>
            </a:r>
          </a:p>
          <a:p>
            <a:pPr rtl="0"/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dirty="0"/>
              <a:t>14-01-2025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053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4400" dirty="0"/>
              <a:t>Introduction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F0F4F-1D8B-6F33-7ECB-881F33F82F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54" y="1597891"/>
            <a:ext cx="5676482" cy="457907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Vehicle Speed Detection is a critical component of modern traffic management systems.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Accurate speed measurement is essential for: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Maintaining traffic flow.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Enforcing speed limits.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Ensuring road safety.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Vehicle speed detection is crucial for traffic management, ensuring road safety and enforcing speed limits. Traditional methods struggle with accuracy in adverse weather like rain, fog, and snow.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project leverages YOLOv11, a cutting-edge object detection model, to develop a robust system for real-time vehicle tracking and speed estimation. A user-friendly interface using Gradio makes the system accessible and practical for real-world applications.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14/1/2025</a:t>
            </a:r>
          </a:p>
        </p:txBody>
      </p:sp>
      <p:pic>
        <p:nvPicPr>
          <p:cNvPr id="150" name="Picture 149" descr="A dashboard of a car">
            <a:extLst>
              <a:ext uri="{FF2B5EF4-FFF2-40B4-BE49-F238E27FC236}">
                <a16:creationId xmlns:a16="http://schemas.microsoft.com/office/drawing/2014/main" id="{A251697D-25A9-D5C3-5EC6-51F6B13CD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4" r="2512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5" name="Rectangle 515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Literature Review</a:t>
            </a:r>
          </a:p>
        </p:txBody>
      </p:sp>
      <p:sp>
        <p:nvSpPr>
          <p:cNvPr id="515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Object Detection Models:</a:t>
            </a:r>
            <a:br>
              <a:rPr lang="en-US" dirty="0"/>
            </a:br>
            <a:r>
              <a:rPr lang="en-US" dirty="0"/>
              <a:t>Object detection identifies and locates objects in images or videos. Models like R-CNN and Faster R-CNN offer high accuracy but are computationally intensive.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YOLO models, on the other hand, are faster and suitable for real-time applications.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YOLO Evolution:</a:t>
            </a:r>
            <a:br>
              <a:rPr lang="en-US" dirty="0"/>
            </a:br>
            <a:r>
              <a:rPr lang="en-US" dirty="0"/>
              <a:t>The YOLO family has advanced from YOLOv1 to YOLOv11, improving speed, accuracy, and robustness. YOLOv11 uses advanced techniques like data augmentation and loss functions to handle challenging environments.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Challenges in Adverse Weather:</a:t>
            </a:r>
            <a:br>
              <a:rPr lang="en-US" dirty="0"/>
            </a:br>
            <a:r>
              <a:rPr lang="en-US" dirty="0"/>
              <a:t>Rain, fog, and snow reduce visibility, impacting detection accuracy. Earlier solutions like radar, LIDAR, and traditional vision struggled with these conditions, highlighting the need for robust systems like YOLOv11.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106C9C-D140-AA4B-447A-2C4B3F2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704423"/>
            <a:ext cx="4014216" cy="2679489"/>
          </a:xfrm>
          <a:prstGeom prst="rect">
            <a:avLst/>
          </a:prstGeom>
        </p:spPr>
      </p:pic>
      <p:pic>
        <p:nvPicPr>
          <p:cNvPr id="5122" name="Picture 2" descr="What is YOLOv11? An Introduction">
            <a:extLst>
              <a:ext uri="{FF2B5EF4-FFF2-40B4-BE49-F238E27FC236}">
                <a16:creationId xmlns:a16="http://schemas.microsoft.com/office/drawing/2014/main" id="{EFE52085-4191-B40A-5C64-0653868B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3793067"/>
            <a:ext cx="3995928" cy="23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14/1/2025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3" y="0"/>
            <a:ext cx="3903073" cy="730250"/>
          </a:xfrm>
        </p:spPr>
        <p:txBody>
          <a:bodyPr rtlCol="0"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Methodology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266" y="897465"/>
            <a:ext cx="11269133" cy="4140201"/>
          </a:xfrm>
        </p:spPr>
        <p:txBody>
          <a:bodyPr rtlCol="0">
            <a:noAutofit/>
          </a:bodyPr>
          <a:lstStyle/>
          <a:p>
            <a:r>
              <a:rPr lang="en-GB" b="1" dirty="0"/>
              <a:t>System Architecture:</a:t>
            </a:r>
            <a:br>
              <a:rPr lang="en-GB" dirty="0"/>
            </a:br>
            <a:r>
              <a:rPr lang="en-GB" dirty="0"/>
              <a:t>The system uses YOLOv11 for vehicle detection, ByteTrack for tracking, and Gradio for a user-friendly interface.</a:t>
            </a:r>
          </a:p>
          <a:p>
            <a:endParaRPr lang="en-GB" dirty="0"/>
          </a:p>
          <a:p>
            <a:r>
              <a:rPr lang="en-GB" b="1" dirty="0"/>
              <a:t>Data Preprocessing:</a:t>
            </a:r>
            <a:br>
              <a:rPr lang="en-GB" dirty="0"/>
            </a:br>
            <a:r>
              <a:rPr lang="en-GB" dirty="0"/>
              <a:t>Augmented data simulates adverse weather, and perspective transformation converts image points to real-world coordinates.</a:t>
            </a:r>
          </a:p>
          <a:p>
            <a:endParaRPr lang="en-GB" dirty="0"/>
          </a:p>
          <a:p>
            <a:r>
              <a:rPr lang="en-GB" b="1" dirty="0"/>
              <a:t>Model Training:</a:t>
            </a:r>
            <a:br>
              <a:rPr lang="en-GB" dirty="0"/>
            </a:br>
            <a:r>
              <a:rPr lang="en-GB" dirty="0"/>
              <a:t>YOLOv11, fine-tuned on specific datasets, ensures robust detection and tracking in challenging conditions.</a:t>
            </a:r>
          </a:p>
          <a:p>
            <a:endParaRPr lang="en-GB" dirty="0"/>
          </a:p>
          <a:p>
            <a:r>
              <a:rPr lang="en-GB" b="1" dirty="0"/>
              <a:t>Video Processing:</a:t>
            </a:r>
            <a:br>
              <a:rPr lang="en-GB" dirty="0"/>
            </a:br>
            <a:r>
              <a:rPr lang="en-GB" dirty="0"/>
              <a:t>Vehicles are detected, tracked, and their speed is calculated based on positional changes and time.</a:t>
            </a:r>
          </a:p>
          <a:p>
            <a:endParaRPr lang="en-GB" dirty="0"/>
          </a:p>
          <a:p>
            <a:r>
              <a:rPr lang="en-GB" b="1" dirty="0"/>
              <a:t>Gradio Integration:</a:t>
            </a:r>
            <a:br>
              <a:rPr lang="en-GB" dirty="0"/>
            </a:br>
            <a:r>
              <a:rPr lang="en-GB" dirty="0"/>
              <a:t>A web-based interface allows users to upload videos and view real-time annotated results.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14/1/2025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7095"/>
            <a:ext cx="4817533" cy="66780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14/1/2025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1E60D-E23D-0D77-2D0C-76E59728E6DA}"/>
              </a:ext>
            </a:extLst>
          </p:cNvPr>
          <p:cNvSpPr txBox="1"/>
          <p:nvPr/>
        </p:nvSpPr>
        <p:spPr>
          <a:xfrm>
            <a:off x="711200" y="782121"/>
            <a:ext cx="1101513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Environment Setup: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Installed required libraries: OpenCV, YOLO, Gradio, and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up a development environment for video processing and model integration.</a:t>
            </a:r>
          </a:p>
          <a:p>
            <a:r>
              <a:rPr lang="en-GB" b="1" dirty="0"/>
              <a:t>Core Steps: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Video Processing: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Load videos and process frames using YOLOv11 for vehicle detection.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ByteTrack ensures continuous tracking across frames.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Perspective Transformation: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Applied to map image coordinates to real-world measurements.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Key for accurate speed calculations.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Speed Estimation: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Calculated using changes in vehicle position over time, with speed output in km/h.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Gradio Interface: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Developed an intuitive web interface for video upload and output visualization.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Results include annotated frames with detected vehicles, IDs, and speed.</a:t>
            </a:r>
          </a:p>
          <a:p>
            <a:r>
              <a:rPr lang="en-GB" b="1" dirty="0"/>
              <a:t>Testing and Debugging: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Tested the system with videos in varying weather conditions (rain, fog, clear).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Debugged for accuracy and optimized processing times.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10" y="736336"/>
            <a:ext cx="2034309" cy="612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1400" y="521673"/>
            <a:ext cx="7706186" cy="23362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R="0" lvl="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Performance Metrics: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Detection Accuracy: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98% (Clear), 94% (Rainy), 88% (Foggy).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Speed Calculation Error: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±2 km/h (Clear), ±3 km/h (Rainy), ±5 km/h (Foggy).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Comparison: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Highlight that YOLOv11 performed better than YOLOv8 under adverse conditions.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User Feedback: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Emphasize how users found the Gradio interface intuitive and appreciated the real-time processing.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57C606-EC16-C0D4-644A-BFA3E6C7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0" y="3479363"/>
            <a:ext cx="10383176" cy="2336216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8D4E8-AF08-4C58-8188-68FC37AE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4512734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Gradio interface </a:t>
            </a:r>
          </a:p>
        </p:txBody>
      </p:sp>
      <p:sp>
        <p:nvSpPr>
          <p:cNvPr id="7182" name="Freeform: Shape 7181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E7928E-6C57-B4B5-C874-704CA7CF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550333"/>
            <a:ext cx="5130799" cy="28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CF3223D-BC11-4641-EAB5-CBE5F060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2" y="550333"/>
            <a:ext cx="5130799" cy="28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74EF4-39B8-71E6-24C3-EC80786E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14</a:t>
            </a:r>
            <a:r>
              <a:rPr lang="en-US" sz="1200" noProof="0" dirty="0">
                <a:solidFill>
                  <a:schemeClr val="tx1">
                    <a:tint val="75000"/>
                  </a:schemeClr>
                </a:solidFill>
              </a:rPr>
              <a:t>/1/2025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5EE04-BFBF-0B3B-4149-1E9A3695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1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63C344-E5EF-BD3B-D70F-B8812A94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7910" y="1875605"/>
            <a:ext cx="3555274" cy="208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5819CE7C-CAA5-D0A4-24AC-021B3474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467" y="860247"/>
            <a:ext cx="3480759" cy="20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0163D-7D56-D77B-7108-1A80A54B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tint val="75000"/>
                  </a:schemeClr>
                </a:solidFill>
              </a:rPr>
              <a:t>14</a:t>
            </a:r>
            <a:r>
              <a:rPr lang="en-US" sz="1200" noProof="0" dirty="0">
                <a:solidFill>
                  <a:schemeClr val="tx1">
                    <a:tint val="75000"/>
                  </a:schemeClr>
                </a:solidFill>
              </a:rPr>
              <a:t>/1/2025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7ADA-3B56-BC26-95C4-BBD65006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 noProof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3B21D-FB32-B330-E8B6-2C5F9F432B23}"/>
              </a:ext>
            </a:extLst>
          </p:cNvPr>
          <p:cNvSpPr txBox="1"/>
          <p:nvPr/>
        </p:nvSpPr>
        <p:spPr>
          <a:xfrm>
            <a:off x="1107047" y="4282951"/>
            <a:ext cx="393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Under normal weather condition using yolov8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E993F-3EA8-D4A1-9CD6-1CBD29BF051D}"/>
              </a:ext>
            </a:extLst>
          </p:cNvPr>
          <p:cNvSpPr txBox="1"/>
          <p:nvPr/>
        </p:nvSpPr>
        <p:spPr>
          <a:xfrm>
            <a:off x="6654899" y="2938661"/>
            <a:ext cx="4633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Under foggy weather condition using yolov11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F6FF7-F0CC-CAD5-0BFF-E88343AF7D8D}"/>
              </a:ext>
            </a:extLst>
          </p:cNvPr>
          <p:cNvSpPr txBox="1"/>
          <p:nvPr/>
        </p:nvSpPr>
        <p:spPr>
          <a:xfrm>
            <a:off x="916184" y="7708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Results Comparison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A0A2E2-F913-7E4A-98EA-569E787D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02" y="3683339"/>
            <a:ext cx="3480524" cy="19564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CCD95D-1162-9CF4-9658-69F4D2FB6CBE}"/>
              </a:ext>
            </a:extLst>
          </p:cNvPr>
          <p:cNvSpPr txBox="1"/>
          <p:nvPr/>
        </p:nvSpPr>
        <p:spPr>
          <a:xfrm>
            <a:off x="6654899" y="5705038"/>
            <a:ext cx="3784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Under rainy weather condition using yolov11</a:t>
            </a:r>
          </a:p>
        </p:txBody>
      </p:sp>
    </p:spTree>
    <p:extLst>
      <p:ext uri="{BB962C8B-B14F-4D97-AF65-F5344CB8AC3E}">
        <p14:creationId xmlns:p14="http://schemas.microsoft.com/office/powerpoint/2010/main" val="161770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2c1461-8247-4f24-b210-8edfb3faac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473C7BFBBBF046A3DF85057078270A" ma:contentTypeVersion="10" ma:contentTypeDescription="Create a new document." ma:contentTypeScope="" ma:versionID="4e89e3054ea137eac113a58d4e35f384">
  <xsd:schema xmlns:xsd="http://www.w3.org/2001/XMLSchema" xmlns:xs="http://www.w3.org/2001/XMLSchema" xmlns:p="http://schemas.microsoft.com/office/2006/metadata/properties" xmlns:ns3="922c1461-8247-4f24-b210-8edfb3faac0d" targetNamespace="http://schemas.microsoft.com/office/2006/metadata/properties" ma:root="true" ma:fieldsID="33cc1f0af06711b178788c8689ef4248" ns3:_="">
    <xsd:import namespace="922c1461-8247-4f24-b210-8edfb3faac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c1461-8247-4f24-b210-8edfb3faac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922c1461-8247-4f24-b210-8edfb3faac0d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28F7E4-EB20-46F7-99CB-018A6D0616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c1461-8247-4f24-b210-8edfb3faac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{B203EAA5-DB14-42D9-8B78-3C61856466AE}tf16411248_win32</Template>
  <TotalTime>199</TotalTime>
  <Words>1121</Words>
  <Application>Microsoft Office PowerPoint</Application>
  <PresentationFormat>Widescreen</PresentationFormat>
  <Paragraphs>143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Office Theme</vt:lpstr>
      <vt:lpstr>Robust Vehicle Speed Detection  in Adverse Weather Conditions Using YOLOv11 and Gradio </vt:lpstr>
      <vt:lpstr>Agenda</vt:lpstr>
      <vt:lpstr>Introduction</vt:lpstr>
      <vt:lpstr>Literature Review</vt:lpstr>
      <vt:lpstr> Methodology</vt:lpstr>
      <vt:lpstr>Implementation</vt:lpstr>
      <vt:lpstr>Results</vt:lpstr>
      <vt:lpstr>Gradio interface </vt:lpstr>
      <vt:lpstr>PowerPoint Presentation</vt:lpstr>
      <vt:lpstr>Discussion</vt:lpstr>
      <vt:lpstr>PowerPoint Presentation</vt:lpstr>
      <vt:lpstr>PowerPoint Presentation</vt:lpstr>
      <vt:lpstr>References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Vehicle Speed Detection  in Adverse Weather Conditions Using YOLOv11 and Gradio</dc:title>
  <dc:creator>KADAPANA, VINAY KUMAR REDDY (Student)</dc:creator>
  <cp:lastModifiedBy>KADAPANA, VINAY KUMAR REDDY (Student)</cp:lastModifiedBy>
  <cp:revision>4</cp:revision>
  <dcterms:created xsi:type="dcterms:W3CDTF">2025-01-13T18:55:53Z</dcterms:created>
  <dcterms:modified xsi:type="dcterms:W3CDTF">2025-01-13T22:15:36Z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0x010100F9473C7BFBBBF046A3DF85057078270A</vt:lpwstr>
  </property>
</Properties>
</file>